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5"/>
  </p:notesMasterIdLst>
  <p:sldIdLst>
    <p:sldId id="256" r:id="rId2"/>
    <p:sldId id="257" r:id="rId3"/>
    <p:sldId id="276" r:id="rId4"/>
  </p:sldIdLst>
  <p:sldSz cx="12192000" cy="6858000"/>
  <p:notesSz cx="7023100" cy="93091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Semi-Bold Italics"/>
      <p:regular r:id="rId10"/>
      <p:bold r:id="rId11"/>
      <p:italic r:id="rId12"/>
      <p:boldItalic r:id="rId13"/>
    </p:embeddedFont>
    <p:embeddedFont>
      <p:font typeface="Snell Roundhand" panose="02000603080000090004" pitchFamily="2" charset="77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zPaXSr/JWapM4grL1YUAzrSTl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F3"/>
    <a:srgbClr val="212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539349-1697-4E56-B48E-C95C0175F2C8}">
  <a:tblStyle styleId="{9C539349-1697-4E56-B48E-C95C0175F2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95" autoAdjust="0"/>
    <p:restoredTop sz="95976" autoAdjust="0"/>
  </p:normalViewPr>
  <p:slideViewPr>
    <p:cSldViewPr snapToGrid="0">
      <p:cViewPr varScale="1">
        <p:scale>
          <a:sx n="109" d="100"/>
          <a:sy n="109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3" y="1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26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endParaRPr lang="en-B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BT"/>
          </a:p>
        </p:txBody>
      </p:sp>
    </p:spTree>
    <p:extLst>
      <p:ext uri="{BB962C8B-B14F-4D97-AF65-F5344CB8AC3E}">
        <p14:creationId xmlns:p14="http://schemas.microsoft.com/office/powerpoint/2010/main" val="105138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8035-F24F-AA4A-88ED-22C22B272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B76BB3-23F5-1B42-BA3F-B6AD0C65D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AC6D-09D7-2E42-964F-C85B6B39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5EBD-080B-7446-B154-5FD2EAF2D7E8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B9585-542C-B34C-8E67-F0058C321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B274D-F125-2B40-81BE-5799446F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6C14-875F-5E4D-9D7A-0AB36649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1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95E6670-A399-7581-BC61-497788F52FF0}"/>
              </a:ext>
            </a:extLst>
          </p:cNvPr>
          <p:cNvSpPr/>
          <p:nvPr userDrawn="1"/>
        </p:nvSpPr>
        <p:spPr>
          <a:xfrm>
            <a:off x="3958" y="0"/>
            <a:ext cx="12188042" cy="1125898"/>
          </a:xfrm>
          <a:prstGeom prst="rtTriangle">
            <a:avLst/>
          </a:prstGeom>
          <a:gradFill flip="none" rotWithShape="0">
            <a:gsLst>
              <a:gs pos="0">
                <a:schemeClr val="accent1">
                  <a:alpha val="0"/>
                  <a:lumMod val="0"/>
                </a:schemeClr>
              </a:gs>
              <a:gs pos="71000">
                <a:schemeClr val="accent1">
                  <a:alpha val="0"/>
                  <a:lumMod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81F1DC-FBDC-2B8D-5EDB-B5FA73C74E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986"/>
          <a:stretch>
            <a:fillRect/>
          </a:stretch>
        </p:blipFill>
        <p:spPr>
          <a:xfrm>
            <a:off x="10667805" y="-16933"/>
            <a:ext cx="1524195" cy="1154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742F69-0534-6563-9822-E165ED5319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-80685" y="5791534"/>
            <a:ext cx="1375751" cy="141758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033F835-9B7C-CDCA-A47C-0423568850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070249" y="5618219"/>
            <a:ext cx="1375751" cy="1417581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3D7228A1-0044-D5CE-7963-2D3CA54A39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0800" y="-25400"/>
            <a:ext cx="1241621" cy="1177619"/>
          </a:xfrm>
          <a:prstGeom prst="rect">
            <a:avLst/>
          </a:prstGeom>
        </p:spPr>
      </p:pic>
      <p:sp>
        <p:nvSpPr>
          <p:cNvPr id="13" name="TextBox 32">
            <a:extLst>
              <a:ext uri="{FF2B5EF4-FFF2-40B4-BE49-F238E27FC236}">
                <a16:creationId xmlns:a16="http://schemas.microsoft.com/office/drawing/2014/main" id="{AFCCE767-865A-CDEF-6E38-F6E5A62F7A62}"/>
              </a:ext>
            </a:extLst>
          </p:cNvPr>
          <p:cNvSpPr txBox="1"/>
          <p:nvPr/>
        </p:nvSpPr>
        <p:spPr>
          <a:xfrm>
            <a:off x="4124932" y="6680200"/>
            <a:ext cx="4125655" cy="19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7"/>
              </a:lnSpc>
            </a:pPr>
            <a:r>
              <a:rPr lang="en-US" sz="971" b="1" spc="39" dirty="0">
                <a:solidFill>
                  <a:srgbClr val="017F02"/>
                </a:solidFill>
                <a:latin typeface="+mn-lt"/>
              </a:rPr>
              <a:t>MINISTRY OF AGRICULTURE AND LIVESTOCK</a:t>
            </a: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7CC4A7CE-42F9-EB20-FD9F-64A01554BDE4}"/>
              </a:ext>
            </a:extLst>
          </p:cNvPr>
          <p:cNvSpPr txBox="1"/>
          <p:nvPr/>
        </p:nvSpPr>
        <p:spPr>
          <a:xfrm>
            <a:off x="10429085" y="6693519"/>
            <a:ext cx="696115" cy="195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fld id="{DF3D8E45-00D5-4159-B514-3ADE4E039829}" type="slidenum">
              <a:rPr lang="en-US" sz="933" spc="37" smtClean="0">
                <a:solidFill>
                  <a:srgbClr val="017F02"/>
                </a:solidFill>
                <a:latin typeface="Montserrat Semi-Bold Italics"/>
              </a:rPr>
              <a:pPr algn="ctr">
                <a:lnSpc>
                  <a:spcPts val="1680"/>
                </a:lnSpc>
              </a:pPr>
              <a:t>‹#›</a:t>
            </a:fld>
            <a:endParaRPr lang="en-US" sz="933" spc="37" dirty="0">
              <a:solidFill>
                <a:srgbClr val="017F02"/>
              </a:solidFill>
              <a:latin typeface="Montserrat Semi-Bold Itali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3E593-683B-859D-0F53-69510A7C30F2}"/>
              </a:ext>
            </a:extLst>
          </p:cNvPr>
          <p:cNvSpPr>
            <a:spLocks noChangeAspect="1" noEditPoints="1" noChangeArrowheads="1" noChangeShapeType="1" noTextEdit="1"/>
          </p:cNvSpPr>
          <p:nvPr userDrawn="1"/>
        </p:nvSpPr>
        <p:spPr bwMode="auto">
          <a:xfrm>
            <a:off x="2090057" y="157443"/>
            <a:ext cx="7984672" cy="96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ROYAL GOVERNMENT OF BHUTAN</a:t>
            </a:r>
            <a:endParaRPr lang="en-BT" sz="14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Department of Livestock</a:t>
            </a:r>
            <a:endParaRPr lang="en-BT" sz="14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NATIONAL CENTRE FOR ANIMAL HEALTH</a:t>
            </a:r>
            <a:endParaRPr lang="en-BT" sz="14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en-BT" sz="14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A96E0-9FBF-C052-77D5-E8DC642B6E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21888" y="6217919"/>
            <a:ext cx="409646" cy="412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C4C185-09BE-85F1-6F77-573F7E90030F}"/>
              </a:ext>
            </a:extLst>
          </p:cNvPr>
          <p:cNvSpPr txBox="1"/>
          <p:nvPr userDrawn="1"/>
        </p:nvSpPr>
        <p:spPr>
          <a:xfrm>
            <a:off x="2423399" y="844442"/>
            <a:ext cx="7528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Snell Roundhand" panose="02000603080000090004" pitchFamily="2" charset="77"/>
                <a:ea typeface="STXingkai" panose="02010800040101010101" pitchFamily="2" charset="-122"/>
              </a:rPr>
              <a:t>O</a:t>
            </a:r>
            <a:r>
              <a:rPr lang="en-BT" sz="1400" b="1" dirty="0">
                <a:solidFill>
                  <a:srgbClr val="0070C0"/>
                </a:solidFill>
                <a:latin typeface="Snell Roundhand" panose="02000603080000090004" pitchFamily="2" charset="77"/>
                <a:ea typeface="STXingkai" panose="02010800040101010101" pitchFamily="2" charset="-122"/>
              </a:rPr>
              <a:t>ur core values</a:t>
            </a:r>
            <a:r>
              <a:rPr lang="en-BT" sz="1400" dirty="0">
                <a:solidFill>
                  <a:srgbClr val="0070C0"/>
                </a:solidFill>
                <a:latin typeface="Snell Roundhand" panose="02000603080000090004" pitchFamily="2" charset="77"/>
                <a:ea typeface="STXingkai" panose="02010800040101010101" pitchFamily="2" charset="-122"/>
              </a:rPr>
              <a:t>: </a:t>
            </a:r>
            <a:r>
              <a:rPr lang="en-BT" sz="1600" b="1" dirty="0">
                <a:solidFill>
                  <a:srgbClr val="0070C0"/>
                </a:solidFill>
                <a:latin typeface="Snell Roundhand" panose="02000603080000090004" pitchFamily="2" charset="77"/>
                <a:ea typeface="STXingkai" panose="02010800040101010101" pitchFamily="2" charset="-122"/>
                <a:cs typeface="Apple Chancery" panose="03020702040506060504" pitchFamily="66" charset="-79"/>
              </a:rPr>
              <a:t>N</a:t>
            </a:r>
            <a:r>
              <a:rPr lang="en-BT" sz="1400" dirty="0">
                <a:solidFill>
                  <a:srgbClr val="0070C0"/>
                </a:solidFill>
                <a:latin typeface="Snell Roundhand" panose="02000603080000090004" pitchFamily="2" charset="77"/>
                <a:ea typeface="STXingkai" panose="02010800040101010101" pitchFamily="2" charset="-122"/>
                <a:cs typeface="Apple Chancery" panose="03020702040506060504" pitchFamily="66" charset="-79"/>
              </a:rPr>
              <a:t>-nurture, </a:t>
            </a:r>
            <a:r>
              <a:rPr lang="en-BT" sz="1600" b="1" dirty="0">
                <a:solidFill>
                  <a:srgbClr val="0070C0"/>
                </a:solidFill>
                <a:latin typeface="Snell Roundhand" panose="02000603080000090004" pitchFamily="2" charset="77"/>
                <a:ea typeface="STXingkai" panose="02010800040101010101" pitchFamily="2" charset="-122"/>
                <a:cs typeface="Apple Chancery" panose="03020702040506060504" pitchFamily="66" charset="-79"/>
              </a:rPr>
              <a:t>C</a:t>
            </a:r>
            <a:r>
              <a:rPr lang="en-BT" sz="1400" dirty="0">
                <a:solidFill>
                  <a:srgbClr val="0070C0"/>
                </a:solidFill>
                <a:latin typeface="Snell Roundhand" panose="02000603080000090004" pitchFamily="2" charset="77"/>
                <a:ea typeface="STXingkai" panose="02010800040101010101" pitchFamily="2" charset="-122"/>
                <a:cs typeface="Apple Chancery" panose="03020702040506060504" pitchFamily="66" charset="-79"/>
              </a:rPr>
              <a:t>-commitment, </a:t>
            </a:r>
            <a:r>
              <a:rPr lang="en-BT" sz="1600" b="1" dirty="0">
                <a:solidFill>
                  <a:srgbClr val="0070C0"/>
                </a:solidFill>
                <a:latin typeface="Snell Roundhand" panose="02000603080000090004" pitchFamily="2" charset="77"/>
                <a:ea typeface="STXingkai" panose="02010800040101010101" pitchFamily="2" charset="-122"/>
                <a:cs typeface="Apple Chancery" panose="03020702040506060504" pitchFamily="66" charset="-79"/>
              </a:rPr>
              <a:t>A</a:t>
            </a:r>
            <a:r>
              <a:rPr lang="en-BT" sz="1400" dirty="0">
                <a:solidFill>
                  <a:srgbClr val="0070C0"/>
                </a:solidFill>
                <a:latin typeface="Snell Roundhand" panose="02000603080000090004" pitchFamily="2" charset="77"/>
                <a:ea typeface="STXingkai" panose="02010800040101010101" pitchFamily="2" charset="-122"/>
                <a:cs typeface="Apple Chancery" panose="03020702040506060504" pitchFamily="66" charset="-79"/>
              </a:rPr>
              <a:t>-adaptable, </a:t>
            </a:r>
            <a:r>
              <a:rPr lang="en-BT" sz="1600" b="1" dirty="0">
                <a:solidFill>
                  <a:srgbClr val="0070C0"/>
                </a:solidFill>
                <a:latin typeface="Snell Roundhand" panose="02000603080000090004" pitchFamily="2" charset="77"/>
                <a:ea typeface="STXingkai" panose="02010800040101010101" pitchFamily="2" charset="-122"/>
                <a:cs typeface="Apple Chancery" panose="03020702040506060504" pitchFamily="66" charset="-79"/>
              </a:rPr>
              <a:t>H</a:t>
            </a:r>
            <a:r>
              <a:rPr lang="en-BT" sz="1400" dirty="0">
                <a:solidFill>
                  <a:srgbClr val="0070C0"/>
                </a:solidFill>
                <a:latin typeface="Snell Roundhand" panose="02000603080000090004" pitchFamily="2" charset="77"/>
                <a:ea typeface="STXingkai" panose="02010800040101010101" pitchFamily="2" charset="-122"/>
                <a:cs typeface="Apple Chancery" panose="03020702040506060504" pitchFamily="66" charset="-79"/>
              </a:rPr>
              <a:t>-high performance </a:t>
            </a:r>
          </a:p>
        </p:txBody>
      </p:sp>
    </p:spTree>
    <p:extLst>
      <p:ext uri="{BB962C8B-B14F-4D97-AF65-F5344CB8AC3E}">
        <p14:creationId xmlns:p14="http://schemas.microsoft.com/office/powerpoint/2010/main" val="423301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4DFFA63-7C01-81D1-829D-ECAD6099A3F0}"/>
              </a:ext>
            </a:extLst>
          </p:cNvPr>
          <p:cNvSpPr txBox="1"/>
          <p:nvPr/>
        </p:nvSpPr>
        <p:spPr>
          <a:xfrm>
            <a:off x="1098413" y="1128223"/>
            <a:ext cx="448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BT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Presentation 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F6C7A-03B6-8F6D-D891-46A76C38E3E0}"/>
              </a:ext>
            </a:extLst>
          </p:cNvPr>
          <p:cNvSpPr txBox="1"/>
          <p:nvPr/>
        </p:nvSpPr>
        <p:spPr>
          <a:xfrm>
            <a:off x="1469390" y="2066960"/>
            <a:ext cx="646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BT" sz="2800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615D6-F8DB-2FF2-357E-3ECA99C5F704}"/>
              </a:ext>
            </a:extLst>
          </p:cNvPr>
          <p:cNvSpPr txBox="1"/>
          <p:nvPr/>
        </p:nvSpPr>
        <p:spPr>
          <a:xfrm>
            <a:off x="1469390" y="2735463"/>
            <a:ext cx="646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457200">
              <a:spcAft>
                <a:spcPts val="2400"/>
              </a:spcAft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BT" dirty="0"/>
              <a:t>Essence of the plans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DC3F9-C1F4-5D86-CB1E-D58F0E573EF6}"/>
              </a:ext>
            </a:extLst>
          </p:cNvPr>
          <p:cNvSpPr txBox="1"/>
          <p:nvPr/>
        </p:nvSpPr>
        <p:spPr>
          <a:xfrm>
            <a:off x="1943524" y="3258683"/>
            <a:ext cx="646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457200">
              <a:spcAft>
                <a:spcPts val="2400"/>
              </a:spcAft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BT" i="1" dirty="0"/>
              <a:t>African Swine Fever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2E40A5-0442-6160-8AC1-C8A02E2C06D8}"/>
              </a:ext>
            </a:extLst>
          </p:cNvPr>
          <p:cNvSpPr txBox="1"/>
          <p:nvPr/>
        </p:nvSpPr>
        <p:spPr>
          <a:xfrm>
            <a:off x="1943524" y="3760517"/>
            <a:ext cx="646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BT" sz="2800" i="1" dirty="0">
                <a:latin typeface="Calibri" panose="020F0502020204030204" pitchFamily="34" charset="0"/>
                <a:cs typeface="Calibri" panose="020F0502020204030204" pitchFamily="34" charset="0"/>
              </a:rPr>
              <a:t>Brucellosis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03384-4278-CAF3-D41C-423F270F2883}"/>
              </a:ext>
            </a:extLst>
          </p:cNvPr>
          <p:cNvSpPr txBox="1"/>
          <p:nvPr/>
        </p:nvSpPr>
        <p:spPr>
          <a:xfrm>
            <a:off x="1943524" y="4284594"/>
            <a:ext cx="646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BT" sz="2800" i="1" dirty="0">
                <a:latin typeface="Calibri" panose="020F0502020204030204" pitchFamily="34" charset="0"/>
                <a:cs typeface="Calibri" panose="020F0502020204030204" pitchFamily="34" charset="0"/>
              </a:rPr>
              <a:t>Lumpy skin disease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261C7-A8EF-E207-CD5C-0C7619565654}"/>
              </a:ext>
            </a:extLst>
          </p:cNvPr>
          <p:cNvSpPr txBox="1"/>
          <p:nvPr/>
        </p:nvSpPr>
        <p:spPr>
          <a:xfrm>
            <a:off x="1469390" y="5064160"/>
            <a:ext cx="646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BT" sz="28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3607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0D7FBB-4721-9D60-2B94-A75E3457A172}"/>
              </a:ext>
            </a:extLst>
          </p:cNvPr>
          <p:cNvSpPr txBox="1"/>
          <p:nvPr/>
        </p:nvSpPr>
        <p:spPr>
          <a:xfrm>
            <a:off x="4786489" y="4735223"/>
            <a:ext cx="2619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BT" sz="6600" b="1" dirty="0">
                <a:latin typeface="Calibri" panose="020F0502020204030204" pitchFamily="34" charset="0"/>
                <a:cs typeface="Calibri" panose="020F0502020204030204" pitchFamily="34" charset="0"/>
              </a:rPr>
              <a:t>བཀྲིན་ཆེ</a:t>
            </a:r>
          </a:p>
        </p:txBody>
      </p:sp>
      <p:pic>
        <p:nvPicPr>
          <p:cNvPr id="3" name="Picture 2" descr="Flag Bhutan animated gif 240x180">
            <a:extLst>
              <a:ext uri="{FF2B5EF4-FFF2-40B4-BE49-F238E27FC236}">
                <a16:creationId xmlns:a16="http://schemas.microsoft.com/office/drawing/2014/main" id="{669E20C1-ED76-5A2D-37E7-FBAF7AD6B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30" y="1154618"/>
            <a:ext cx="4774139" cy="358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8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 apprisal" id="{26DB0A84-F12F-7749-BE9C-9599F58A5899}" vid="{4C8BEAAB-5354-DB4C-B6C5-DA57305B0B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17</Words>
  <Application>Microsoft Macintosh PowerPoint</Application>
  <PresentationFormat>Widescreen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Montserrat Semi-Bold Italics</vt:lpstr>
      <vt:lpstr>Snell Roundhand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Rinchen Sangay Rinchen</dc:creator>
  <cp:keywords/>
  <dc:description/>
  <cp:lastModifiedBy>Rinchen Sangay Rinchen</cp:lastModifiedBy>
  <cp:revision>7</cp:revision>
  <cp:lastPrinted>2022-02-23T12:05:57Z</cp:lastPrinted>
  <dcterms:created xsi:type="dcterms:W3CDTF">2024-07-28T04:12:26Z</dcterms:created>
  <dcterms:modified xsi:type="dcterms:W3CDTF">2025-04-29T08:14:30Z</dcterms:modified>
  <cp:category/>
</cp:coreProperties>
</file>